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9" r:id="rId1"/>
  </p:sldMasterIdLst>
  <p:notesMasterIdLst>
    <p:notesMasterId r:id="rId12"/>
  </p:notesMasterIdLst>
  <p:sldIdLst>
    <p:sldId id="256" r:id="rId2"/>
    <p:sldId id="257" r:id="rId3"/>
    <p:sldId id="258" r:id="rId4"/>
    <p:sldId id="259" r:id="rId5"/>
    <p:sldId id="260" r:id="rId6"/>
    <p:sldId id="261" r:id="rId7"/>
    <p:sldId id="262" r:id="rId8"/>
    <p:sldId id="264"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p:scale>
          <a:sx n="94" d="100"/>
          <a:sy n="94" d="100"/>
        </p:scale>
        <p:origin x="174"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10E4A2-C8D5-AF4C-BCEB-14964F9498CE}" type="datetimeFigureOut">
              <a:rPr lang="en-US" smtClean="0"/>
              <a:pPr/>
              <a:t>12/2/2011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555E72-C039-A94E-9661-35EA7835B8AC}" type="slidenum">
              <a:rPr lang="en-US" smtClean="0"/>
              <a:pPr/>
              <a:t>‹#›</a:t>
            </a:fld>
            <a:endParaRPr lang="en-US"/>
          </a:p>
        </p:txBody>
      </p:sp>
    </p:spTree>
    <p:extLst>
      <p:ext uri="{BB962C8B-B14F-4D97-AF65-F5344CB8AC3E}">
        <p14:creationId xmlns="" xmlns:p14="http://schemas.microsoft.com/office/powerpoint/2010/main" val="4075588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555E72-C039-A94E-9661-35EA7835B8AC}" type="slidenum">
              <a:rPr lang="en-US" smtClean="0"/>
              <a:pPr/>
              <a:t>6</a:t>
            </a:fld>
            <a:endParaRPr lang="en-US"/>
          </a:p>
        </p:txBody>
      </p:sp>
    </p:spTree>
    <p:extLst>
      <p:ext uri="{BB962C8B-B14F-4D97-AF65-F5344CB8AC3E}">
        <p14:creationId xmlns="" xmlns:p14="http://schemas.microsoft.com/office/powerpoint/2010/main" val="3135032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25AE17C7-B787-4E50-994D-5E804113A1E9}" type="datetime4">
              <a:rPr lang="en-US" smtClean="0"/>
              <a:pPr/>
              <a:t>December 2, 2011</a:t>
            </a:fld>
            <a:endParaRPr lang="en-US" dirty="0"/>
          </a:p>
        </p:txBody>
      </p:sp>
      <p:sp>
        <p:nvSpPr>
          <p:cNvPr id="17" name="Slide Number Placeholder 16"/>
          <p:cNvSpPr>
            <a:spLocks noGrp="1"/>
          </p:cNvSpPr>
          <p:nvPr>
            <p:ph type="sldNum" sz="quarter" idx="11"/>
          </p:nvPr>
        </p:nvSpPr>
        <p:spPr/>
        <p:txBody>
          <a:bodyPr/>
          <a:lstStyle/>
          <a:p>
            <a:fld id="{5744759D-0EFF-4FB2-9CCE-04E00944F0FE}" type="slidenum">
              <a:rPr lang="en-US" smtClean="0"/>
              <a:pPr/>
              <a:t>‹#›</a:t>
            </a:fld>
            <a:endParaRPr lang="en-US" dirty="0"/>
          </a:p>
        </p:txBody>
      </p:sp>
      <p:sp>
        <p:nvSpPr>
          <p:cNvPr id="19" name="Footer Placeholder 1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12/2/2011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8995D68B-21AC-438B-BECE-4F17DA129F19}" type="datetime4">
              <a:rPr lang="en-US" smtClean="0"/>
              <a:pPr/>
              <a:t>December 2, 2011</a:t>
            </a:fld>
            <a:endParaRPr lang="en-US" dirty="0"/>
          </a:p>
        </p:txBody>
      </p:sp>
      <p:sp>
        <p:nvSpPr>
          <p:cNvPr id="12" name="Slide Number Placeholder 11"/>
          <p:cNvSpPr>
            <a:spLocks noGrp="1"/>
          </p:cNvSpPr>
          <p:nvPr>
            <p:ph type="sldNum" sz="quarter" idx="15"/>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679F0FCF-2EA5-4FF5-AF14-1CA9C8854AAB}" type="datetime4">
              <a:rPr lang="en-US" smtClean="0"/>
              <a:pPr/>
              <a:t>December 2, 2011</a:t>
            </a:fld>
            <a:endParaRPr lang="en-US" dirty="0"/>
          </a:p>
        </p:txBody>
      </p:sp>
      <p:sp>
        <p:nvSpPr>
          <p:cNvPr id="14" name="Slide Number Placeholder 13"/>
          <p:cNvSpPr>
            <a:spLocks noGrp="1"/>
          </p:cNvSpPr>
          <p:nvPr>
            <p:ph type="sldNum" sz="quarter" idx="11"/>
          </p:nvPr>
        </p:nvSpPr>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F9E781C6-1634-4A56-B2BE-62150BE83935}" type="datetime4">
              <a:rPr lang="en-US" smtClean="0"/>
              <a:pPr/>
              <a:t>December 2, 2011</a:t>
            </a:fld>
            <a:endParaRPr lang="en-US" dirty="0"/>
          </a:p>
        </p:txBody>
      </p:sp>
      <p:sp>
        <p:nvSpPr>
          <p:cNvPr id="12" name="Slide Number Placeholder 11"/>
          <p:cNvSpPr>
            <a:spLocks noGrp="1"/>
          </p:cNvSpPr>
          <p:nvPr>
            <p:ph type="sldNum" sz="quarter" idx="16"/>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A9372AC2-3C75-4F5F-A929-48958086FE36}" type="datetime4">
              <a:rPr lang="en-US" smtClean="0"/>
              <a:pPr/>
              <a:t>December 2, 2011</a:t>
            </a:fld>
            <a:endParaRPr lang="en-US" dirty="0"/>
          </a:p>
        </p:txBody>
      </p:sp>
      <p:sp>
        <p:nvSpPr>
          <p:cNvPr id="12" name="Slide Number Placeholder 11"/>
          <p:cNvSpPr>
            <a:spLocks noGrp="1"/>
          </p:cNvSpPr>
          <p:nvPr>
            <p:ph type="sldNum" sz="quarter" idx="17"/>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17509CF4-4C1A-45DC-BADA-6EFF91CB9ABB}" type="datetime4">
              <a:rPr lang="en-US" smtClean="0"/>
              <a:pPr/>
              <a:t>December 2, 2011</a:t>
            </a:fld>
            <a:endParaRPr lang="en-US" dirty="0"/>
          </a:p>
        </p:txBody>
      </p:sp>
      <p:sp>
        <p:nvSpPr>
          <p:cNvPr id="16" name="Slide Number Placeholder 15"/>
          <p:cNvSpPr>
            <a:spLocks noGrp="1"/>
          </p:cNvSpPr>
          <p:nvPr>
            <p:ph type="sldNum" sz="quarter" idx="11"/>
          </p:nvPr>
        </p:nvSpPr>
        <p:spPr/>
        <p:txBody>
          <a:bodyPr/>
          <a:lstStyle/>
          <a:p>
            <a:fld id="{5744759D-0EFF-4FB2-9CCE-04E00944F0FE}"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53951C0-B478-4858-ABC7-96406A1C0480}" type="datetime4">
              <a:rPr lang="en-US" smtClean="0"/>
              <a:pPr/>
              <a:t>December 2, 2011</a:t>
            </a:fld>
            <a:endParaRPr lang="en-US" dirty="0"/>
          </a:p>
        </p:txBody>
      </p:sp>
      <p:sp>
        <p:nvSpPr>
          <p:cNvPr id="8" name="Slide Number Placeholder 7"/>
          <p:cNvSpPr>
            <a:spLocks noGrp="1"/>
          </p:cNvSpPr>
          <p:nvPr>
            <p:ph type="sldNum" sz="quarter" idx="11"/>
          </p:nvPr>
        </p:nvSpPr>
        <p:spPr/>
        <p:txBody>
          <a:bodyPr/>
          <a:lstStyle/>
          <a:p>
            <a:fld id="{5744759D-0EFF-4FB2-9CCE-04E00944F0FE}"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B867641A-9D94-4BD6-862F-F651067079BC}" type="datetime4">
              <a:rPr lang="en-US" smtClean="0"/>
              <a:pPr/>
              <a:t>December 2, 2011</a:t>
            </a:fld>
            <a:endParaRPr lang="en-US" dirty="0"/>
          </a:p>
        </p:txBody>
      </p:sp>
      <p:sp>
        <p:nvSpPr>
          <p:cNvPr id="19" name="Slide Number Placeholder 18"/>
          <p:cNvSpPr>
            <a:spLocks noGrp="1"/>
          </p:cNvSpPr>
          <p:nvPr>
            <p:ph type="sldNum" sz="quarter" idx="16"/>
          </p:nvPr>
        </p:nvSpPr>
        <p:spPr/>
        <p:txBody>
          <a:bodyPr/>
          <a:lstStyle/>
          <a:p>
            <a:fld id="{5744759D-0EFF-4FB2-9CCE-04E00944F0FE}" type="slidenum">
              <a:rPr lang="en-US" smtClean="0"/>
              <a:pPr/>
              <a:t>‹#›</a:t>
            </a:fld>
            <a:endParaRPr lang="en-US" dirty="0"/>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D74F0C02-0EF4-4745-9D82-E8D3F59464E3}" type="datetime4">
              <a:rPr lang="en-US" smtClean="0"/>
              <a:pPr/>
              <a:t>December 2, 2011</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7367800-479D-41B0-B3F2-2DCE95BA1381}" type="datetime4">
              <a:rPr lang="en-US" smtClean="0"/>
              <a:pPr/>
              <a:t>December 2, 2011</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744759D-0EFF-4FB2-9CCE-04E00944F0FE}" type="slidenum">
              <a:rPr lang="en-US" smtClean="0"/>
              <a:pPr/>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hf sldNum="0" hdr="0" ft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565400" y="2950890"/>
            <a:ext cx="4013200" cy="575213"/>
          </a:xfrm>
        </p:spPr>
        <p:txBody>
          <a:bodyPr/>
          <a:lstStyle/>
          <a:p>
            <a:r>
              <a:rPr lang="en-US" dirty="0" smtClean="0"/>
              <a:t>Armaan Bhatia </a:t>
            </a:r>
          </a:p>
          <a:p>
            <a:r>
              <a:rPr lang="en-US" dirty="0" smtClean="0"/>
              <a:t>10.2</a:t>
            </a:r>
            <a:endParaRPr lang="en-US" dirty="0"/>
          </a:p>
        </p:txBody>
      </p:sp>
      <p:sp>
        <p:nvSpPr>
          <p:cNvPr id="3" name="Title 2"/>
          <p:cNvSpPr>
            <a:spLocks noGrp="1"/>
          </p:cNvSpPr>
          <p:nvPr>
            <p:ph type="title"/>
          </p:nvPr>
        </p:nvSpPr>
        <p:spPr>
          <a:xfrm>
            <a:off x="2565400" y="2357230"/>
            <a:ext cx="4013200" cy="599440"/>
          </a:xfrm>
        </p:spPr>
        <p:txBody>
          <a:bodyPr/>
          <a:lstStyle/>
          <a:p>
            <a:r>
              <a:rPr lang="en-US" dirty="0" smtClean="0"/>
              <a:t>Alexander Calder</a:t>
            </a:r>
            <a:endParaRPr lang="en-US" dirty="0"/>
          </a:p>
        </p:txBody>
      </p:sp>
      <p:pic>
        <p:nvPicPr>
          <p:cNvPr id="4" name="Picture 3"/>
          <p:cNvPicPr>
            <a:picLocks noChangeAspect="1"/>
          </p:cNvPicPr>
          <p:nvPr/>
        </p:nvPicPr>
        <p:blipFill>
          <a:blip r:embed="rId2"/>
          <a:stretch>
            <a:fillRect/>
          </a:stretch>
        </p:blipFill>
        <p:spPr>
          <a:xfrm>
            <a:off x="3536342" y="3624526"/>
            <a:ext cx="2164049" cy="3165924"/>
          </a:xfrm>
          <a:prstGeom prst="rect">
            <a:avLst/>
          </a:prstGeom>
        </p:spPr>
      </p:pic>
    </p:spTree>
    <p:extLst>
      <p:ext uri="{BB962C8B-B14F-4D97-AF65-F5344CB8AC3E}">
        <p14:creationId xmlns="" xmlns:p14="http://schemas.microsoft.com/office/powerpoint/2010/main" val="4191586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91350" y="4225434"/>
            <a:ext cx="1878117" cy="2537996"/>
          </a:xfrm>
          <a:prstGeom prst="rect">
            <a:avLst/>
          </a:prstGeom>
        </p:spPr>
      </p:pic>
      <p:sp>
        <p:nvSpPr>
          <p:cNvPr id="2" name="Content Placeholder 1"/>
          <p:cNvSpPr>
            <a:spLocks noGrp="1"/>
          </p:cNvSpPr>
          <p:nvPr>
            <p:ph sz="quarter" idx="13"/>
          </p:nvPr>
        </p:nvSpPr>
        <p:spPr>
          <a:xfrm>
            <a:off x="457200" y="1676400"/>
            <a:ext cx="8229600" cy="4075176"/>
          </a:xfrm>
        </p:spPr>
        <p:txBody>
          <a:bodyPr/>
          <a:lstStyle/>
          <a:p>
            <a:r>
              <a:rPr lang="en-US" dirty="0" smtClean="0"/>
              <a:t>Calder’s Artistic evolved massively over time from jewellery to his stabiles and also his signature Mobiles and Cirque Calder. Most of his art works were made in metals and then painted by him into bright colours like red and yellow. They were also very intricate and all the joints were made using wire.  His works like the Stabiles were usually enormous and built using large sizes of sheet metal and they were usually displayed outdoors. His Stabiles, being so big, were mostly only designed by Calder and then assembled and painted by workers. He also tried to combine his styles at times, like in “Crinkly avec disc Rouge” which was a monume</a:t>
            </a:r>
            <a:r>
              <a:rPr lang="en-US" dirty="0" smtClean="0">
                <a:solidFill>
                  <a:schemeClr val="bg1"/>
                </a:solidFill>
              </a:rPr>
              <a:t>ntal </a:t>
            </a:r>
            <a:r>
              <a:rPr lang="en-US" dirty="0" smtClean="0">
                <a:solidFill>
                  <a:srgbClr val="000000"/>
                </a:solidFill>
              </a:rPr>
              <a:t>Stabile</a:t>
            </a:r>
            <a:r>
              <a:rPr lang="en-US" dirty="0" smtClean="0"/>
              <a:t> </a:t>
            </a:r>
            <a:r>
              <a:rPr lang="en-US" dirty="0" smtClean="0">
                <a:solidFill>
                  <a:srgbClr val="000000"/>
                </a:solidFill>
              </a:rPr>
              <a:t>with</a:t>
            </a:r>
            <a:r>
              <a:rPr lang="en-US" dirty="0" smtClean="0"/>
              <a:t> </a:t>
            </a:r>
            <a:r>
              <a:rPr lang="en-US" dirty="0" smtClean="0">
                <a:solidFill>
                  <a:srgbClr val="000000"/>
                </a:solidFill>
              </a:rPr>
              <a:t>a</a:t>
            </a:r>
            <a:r>
              <a:rPr lang="en-US" dirty="0" smtClean="0"/>
              <a:t> Mobile attached.</a:t>
            </a:r>
            <a:endParaRPr lang="en-US" dirty="0"/>
          </a:p>
        </p:txBody>
      </p:sp>
      <p:sp>
        <p:nvSpPr>
          <p:cNvPr id="3" name="Title 2"/>
          <p:cNvSpPr>
            <a:spLocks noGrp="1"/>
          </p:cNvSpPr>
          <p:nvPr>
            <p:ph type="title"/>
          </p:nvPr>
        </p:nvSpPr>
        <p:spPr/>
        <p:txBody>
          <a:bodyPr/>
          <a:lstStyle/>
          <a:p>
            <a:r>
              <a:rPr lang="en-US" dirty="0" smtClean="0"/>
              <a:t>Style</a:t>
            </a:r>
            <a:endParaRPr lang="en-US" dirty="0"/>
          </a:p>
        </p:txBody>
      </p:sp>
      <p:sp>
        <p:nvSpPr>
          <p:cNvPr id="5" name="TextBox 4"/>
          <p:cNvSpPr txBox="1"/>
          <p:nvPr/>
        </p:nvSpPr>
        <p:spPr>
          <a:xfrm>
            <a:off x="660400" y="4836160"/>
            <a:ext cx="2468880" cy="1200329"/>
          </a:xfrm>
          <a:prstGeom prst="rect">
            <a:avLst/>
          </a:prstGeom>
          <a:noFill/>
        </p:spPr>
        <p:txBody>
          <a:bodyPr wrap="square" rtlCol="0">
            <a:spAutoFit/>
          </a:bodyPr>
          <a:lstStyle/>
          <a:p>
            <a:r>
              <a:rPr lang="en-US" dirty="0" smtClean="0">
                <a:solidFill>
                  <a:srgbClr val="FF0000"/>
                </a:solidFill>
              </a:rPr>
              <a:t>There is no bibliography or any  point where you have mentioned your point of view.</a:t>
            </a:r>
            <a:endParaRPr lang="en-US" dirty="0">
              <a:solidFill>
                <a:srgbClr val="FF0000"/>
              </a:solidFill>
            </a:endParaRPr>
          </a:p>
        </p:txBody>
      </p:sp>
    </p:spTree>
    <p:extLst>
      <p:ext uri="{BB962C8B-B14F-4D97-AF65-F5344CB8AC3E}">
        <p14:creationId xmlns="" xmlns:p14="http://schemas.microsoft.com/office/powerpoint/2010/main" val="1817167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1676400"/>
            <a:ext cx="8229600" cy="4075176"/>
          </a:xfrm>
        </p:spPr>
        <p:txBody>
          <a:bodyPr/>
          <a:lstStyle/>
          <a:p>
            <a:r>
              <a:rPr lang="en-US" dirty="0" smtClean="0"/>
              <a:t>Alexander “Sandy” Calder was born to Alexander Sterling Calder in Lawton, Pennsylvania on July 22</a:t>
            </a:r>
            <a:r>
              <a:rPr lang="en-US" baseline="30000" dirty="0" smtClean="0"/>
              <a:t>nd</a:t>
            </a:r>
            <a:r>
              <a:rPr lang="en-US" dirty="0" smtClean="0"/>
              <a:t> 1898. His father was a well known sculptor who created many public installations mostly in Philadelphia. His Grandfather also Alexander, was a sculptor as well, and was born in Scotland but moved to Philadelphia in 1868.</a:t>
            </a:r>
          </a:p>
          <a:p>
            <a:r>
              <a:rPr lang="en-US" dirty="0" smtClean="0"/>
              <a:t>In 1905 Sterling developed tuberculosis and Alexander’s parents moved to Arizona for a year leaving Alexander and his sister Margaret with family friends. In 1906 the children met their parents and they continued to stay in Arizona for a year after which his family moved to Pasadena, California. </a:t>
            </a:r>
          </a:p>
          <a:p>
            <a:r>
              <a:rPr lang="en-US" dirty="0" smtClean="0"/>
              <a:t>In the 4</a:t>
            </a:r>
            <a:r>
              <a:rPr lang="en-US" baseline="30000" dirty="0" smtClean="0"/>
              <a:t>th</a:t>
            </a:r>
            <a:r>
              <a:rPr lang="en-US" dirty="0" smtClean="0"/>
              <a:t> grade Alexander built a dog and a duck from sheet brass as a Christmas gift, this showed his skill at an early age. They moved back to Philadelphia in 1910.</a:t>
            </a:r>
          </a:p>
        </p:txBody>
      </p:sp>
      <p:sp>
        <p:nvSpPr>
          <p:cNvPr id="3" name="Title 2"/>
          <p:cNvSpPr>
            <a:spLocks noGrp="1"/>
          </p:cNvSpPr>
          <p:nvPr>
            <p:ph type="title"/>
          </p:nvPr>
        </p:nvSpPr>
        <p:spPr/>
        <p:txBody>
          <a:bodyPr/>
          <a:lstStyle/>
          <a:p>
            <a:r>
              <a:rPr lang="en-US" dirty="0" smtClean="0"/>
              <a:t>Life</a:t>
            </a:r>
            <a:endParaRPr lang="en-US" dirty="0"/>
          </a:p>
        </p:txBody>
      </p:sp>
      <p:pic>
        <p:nvPicPr>
          <p:cNvPr id="4" name="Picture 3"/>
          <p:cNvPicPr>
            <a:picLocks noChangeAspect="1"/>
          </p:cNvPicPr>
          <p:nvPr/>
        </p:nvPicPr>
        <p:blipFill>
          <a:blip r:embed="rId2"/>
          <a:stretch>
            <a:fillRect/>
          </a:stretch>
        </p:blipFill>
        <p:spPr>
          <a:xfrm>
            <a:off x="5728043" y="5282401"/>
            <a:ext cx="3320896" cy="1272672"/>
          </a:xfrm>
          <a:prstGeom prst="rect">
            <a:avLst/>
          </a:prstGeom>
        </p:spPr>
      </p:pic>
      <p:pic>
        <p:nvPicPr>
          <p:cNvPr id="5" name="Picture 4"/>
          <p:cNvPicPr>
            <a:picLocks noChangeAspect="1"/>
          </p:cNvPicPr>
          <p:nvPr/>
        </p:nvPicPr>
        <p:blipFill>
          <a:blip r:embed="rId3"/>
          <a:stretch>
            <a:fillRect/>
          </a:stretch>
        </p:blipFill>
        <p:spPr>
          <a:xfrm>
            <a:off x="141673" y="5282400"/>
            <a:ext cx="3263260" cy="1272672"/>
          </a:xfrm>
          <a:prstGeom prst="rect">
            <a:avLst/>
          </a:prstGeom>
        </p:spPr>
      </p:pic>
      <p:sp>
        <p:nvSpPr>
          <p:cNvPr id="6" name="TextBox 5"/>
          <p:cNvSpPr txBox="1"/>
          <p:nvPr/>
        </p:nvSpPr>
        <p:spPr>
          <a:xfrm>
            <a:off x="6629400" y="975360"/>
            <a:ext cx="2057400" cy="1200329"/>
          </a:xfrm>
          <a:prstGeom prst="rect">
            <a:avLst/>
          </a:prstGeom>
          <a:noFill/>
        </p:spPr>
        <p:txBody>
          <a:bodyPr wrap="square" rtlCol="0">
            <a:spAutoFit/>
          </a:bodyPr>
          <a:lstStyle/>
          <a:p>
            <a:r>
              <a:rPr lang="en-US" sz="900" dirty="0" smtClean="0">
                <a:solidFill>
                  <a:srgbClr val="FF0000"/>
                </a:solidFill>
              </a:rPr>
              <a:t>You could d have written this in your own words , including the facts , that’s means  adding your feelings when you read about this back ground , rather than stating them very objectively, eventually you need </a:t>
            </a:r>
            <a:r>
              <a:rPr lang="en-US" sz="900" dirty="0" err="1" smtClean="0">
                <a:solidFill>
                  <a:srgbClr val="FF0000"/>
                </a:solidFill>
              </a:rPr>
              <a:t>tos</a:t>
            </a:r>
            <a:r>
              <a:rPr lang="en-US" sz="900" dirty="0" smtClean="0">
                <a:solidFill>
                  <a:srgbClr val="FF0000"/>
                </a:solidFill>
              </a:rPr>
              <a:t> </a:t>
            </a:r>
            <a:r>
              <a:rPr lang="en-US" sz="900" dirty="0" err="1" smtClean="0">
                <a:solidFill>
                  <a:srgbClr val="FF0000"/>
                </a:solidFill>
              </a:rPr>
              <a:t>ee</a:t>
            </a:r>
            <a:r>
              <a:rPr lang="en-US" sz="900" dirty="0" smtClean="0">
                <a:solidFill>
                  <a:srgbClr val="FF0000"/>
                </a:solidFill>
              </a:rPr>
              <a:t> if being apart of a family of artists had an impact on what he did in his future</a:t>
            </a:r>
            <a:endParaRPr lang="en-US" sz="900" dirty="0">
              <a:solidFill>
                <a:srgbClr val="FF0000"/>
              </a:solidFill>
            </a:endParaRPr>
          </a:p>
        </p:txBody>
      </p:sp>
    </p:spTree>
    <p:extLst>
      <p:ext uri="{BB962C8B-B14F-4D97-AF65-F5344CB8AC3E}">
        <p14:creationId xmlns="" xmlns:p14="http://schemas.microsoft.com/office/powerpoint/2010/main" val="4228794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r>
              <a:rPr lang="en-US" dirty="0" smtClean="0"/>
              <a:t>Alexander studied in Germantown Academy and Croton-on Hudson while in Philadelphia. Then during high school the family moved to NYC where he studied in Yonkers High. </a:t>
            </a:r>
          </a:p>
          <a:p>
            <a:r>
              <a:rPr lang="en-US" dirty="0" smtClean="0"/>
              <a:t>Between 1912-1915 while Alexander was in high school his family constantly moved between New York and California. Towards the end of these years he decided to stay in California to graduate from Lowell High School in San Francisco in 1915. In 1917 he decided to study mechanical engineering and enrolled in Stevens Institute of Technology in Hoboken. </a:t>
            </a:r>
          </a:p>
          <a:p>
            <a:r>
              <a:rPr lang="en-US" dirty="0" smtClean="0"/>
              <a:t>In 1925 he moved to back to New </a:t>
            </a:r>
            <a:r>
              <a:rPr lang="en-US" dirty="0"/>
              <a:t>Y</a:t>
            </a:r>
            <a:r>
              <a:rPr lang="en-US" dirty="0" smtClean="0"/>
              <a:t>ork after working as a hydraulic engineer in NY Edison company after which he became a mechanic on H.F Alexander, a cruise ship which sailed from New York to San Francisco. On returning in 1925 he enrolled in the Arts’ Students League where he studied until he moved to Paris in 1926.</a:t>
            </a:r>
            <a:endParaRPr lang="en-US" dirty="0"/>
          </a:p>
        </p:txBody>
      </p:sp>
      <p:sp>
        <p:nvSpPr>
          <p:cNvPr id="3" name="Title 2"/>
          <p:cNvSpPr>
            <a:spLocks noGrp="1"/>
          </p:cNvSpPr>
          <p:nvPr>
            <p:ph type="title"/>
          </p:nvPr>
        </p:nvSpPr>
        <p:spPr/>
        <p:txBody>
          <a:bodyPr/>
          <a:lstStyle/>
          <a:p>
            <a:r>
              <a:rPr lang="en-US" dirty="0" smtClean="0"/>
              <a:t>Studies and Work</a:t>
            </a:r>
            <a:endParaRPr lang="en-US" dirty="0"/>
          </a:p>
        </p:txBody>
      </p:sp>
      <p:pic>
        <p:nvPicPr>
          <p:cNvPr id="4" name="Picture 3"/>
          <p:cNvPicPr>
            <a:picLocks noChangeAspect="1"/>
          </p:cNvPicPr>
          <p:nvPr/>
        </p:nvPicPr>
        <p:blipFill>
          <a:blip r:embed="rId2" cstate="print"/>
          <a:stretch>
            <a:fillRect/>
          </a:stretch>
        </p:blipFill>
        <p:spPr>
          <a:xfrm>
            <a:off x="6791540" y="5551026"/>
            <a:ext cx="2057400" cy="1266444"/>
          </a:xfrm>
          <a:prstGeom prst="rect">
            <a:avLst/>
          </a:prstGeom>
        </p:spPr>
      </p:pic>
      <p:pic>
        <p:nvPicPr>
          <p:cNvPr id="5" name="Picture 4"/>
          <p:cNvPicPr>
            <a:picLocks noChangeAspect="1"/>
          </p:cNvPicPr>
          <p:nvPr/>
        </p:nvPicPr>
        <p:blipFill>
          <a:blip r:embed="rId3" cstate="print"/>
          <a:stretch>
            <a:fillRect/>
          </a:stretch>
        </p:blipFill>
        <p:spPr>
          <a:xfrm>
            <a:off x="389640" y="5551026"/>
            <a:ext cx="1719155" cy="1266444"/>
          </a:xfrm>
          <a:prstGeom prst="rect">
            <a:avLst/>
          </a:prstGeom>
        </p:spPr>
      </p:pic>
    </p:spTree>
    <p:extLst>
      <p:ext uri="{BB962C8B-B14F-4D97-AF65-F5344CB8AC3E}">
        <p14:creationId xmlns="" xmlns:p14="http://schemas.microsoft.com/office/powerpoint/2010/main" val="1991600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431400" y="5205472"/>
            <a:ext cx="1509925" cy="1652529"/>
          </a:xfrm>
          <a:prstGeom prst="rect">
            <a:avLst/>
          </a:prstGeom>
        </p:spPr>
      </p:pic>
      <p:pic>
        <p:nvPicPr>
          <p:cNvPr id="6" name="Picture 5"/>
          <p:cNvPicPr>
            <a:picLocks noChangeAspect="1"/>
          </p:cNvPicPr>
          <p:nvPr/>
        </p:nvPicPr>
        <p:blipFill>
          <a:blip r:embed="rId3"/>
          <a:stretch>
            <a:fillRect/>
          </a:stretch>
        </p:blipFill>
        <p:spPr>
          <a:xfrm>
            <a:off x="689094" y="4494047"/>
            <a:ext cx="1661932" cy="2363954"/>
          </a:xfrm>
          <a:prstGeom prst="rect">
            <a:avLst/>
          </a:prstGeom>
        </p:spPr>
      </p:pic>
      <p:sp>
        <p:nvSpPr>
          <p:cNvPr id="3" name="Title 2"/>
          <p:cNvSpPr>
            <a:spLocks noGrp="1"/>
          </p:cNvSpPr>
          <p:nvPr>
            <p:ph type="title"/>
          </p:nvPr>
        </p:nvSpPr>
        <p:spPr/>
        <p:txBody>
          <a:bodyPr/>
          <a:lstStyle/>
          <a:p>
            <a:r>
              <a:rPr lang="en-US" dirty="0" smtClean="0"/>
              <a:t>Early Work</a:t>
            </a:r>
            <a:endParaRPr lang="en-US" dirty="0"/>
          </a:p>
        </p:txBody>
      </p:sp>
      <p:sp>
        <p:nvSpPr>
          <p:cNvPr id="2" name="Content Placeholder 1"/>
          <p:cNvSpPr>
            <a:spLocks noGrp="1"/>
          </p:cNvSpPr>
          <p:nvPr>
            <p:ph sz="quarter" idx="13"/>
          </p:nvPr>
        </p:nvSpPr>
        <p:spPr>
          <a:xfrm>
            <a:off x="457200" y="1676400"/>
            <a:ext cx="8229600" cy="4720652"/>
          </a:xfrm>
        </p:spPr>
        <p:txBody>
          <a:bodyPr>
            <a:normAutofit/>
          </a:bodyPr>
          <a:lstStyle/>
          <a:p>
            <a:r>
              <a:rPr lang="en-US" dirty="0" smtClean="0">
                <a:solidFill>
                  <a:srgbClr val="FF0000"/>
                </a:solidFill>
              </a:rPr>
              <a:t>In 1929 Calder began making toys in Paris and sold them to the Salon de </a:t>
            </a:r>
            <a:r>
              <a:rPr lang="en-US" dirty="0" err="1" smtClean="0">
                <a:solidFill>
                  <a:srgbClr val="FF0000"/>
                </a:solidFill>
              </a:rPr>
              <a:t>Humoristes</a:t>
            </a:r>
            <a:r>
              <a:rPr lang="en-US" dirty="0" smtClean="0">
                <a:solidFill>
                  <a:srgbClr val="FF0000"/>
                </a:solidFill>
              </a:rPr>
              <a:t>. Later that year he began his first work which was the Cirque Calder, a miniature circus made from wire, string, cloth, rubber and other objects that he had found. It was small enough and designed to fit in a suitcase so that Calder could do shows on both sides of the Atlantic. His shows were improvised and recreated the performance in a real circus. </a:t>
            </a:r>
          </a:p>
          <a:p>
            <a:r>
              <a:rPr lang="en-US" dirty="0" smtClean="0">
                <a:solidFill>
                  <a:srgbClr val="FF0000"/>
                </a:solidFill>
              </a:rPr>
              <a:t>Towards the 30’s Calder used his fondness and skills to start making his “Mobiles” artworks that provided a new perspective to art as they were kinetic. </a:t>
            </a:r>
          </a:p>
          <a:p>
            <a:r>
              <a:rPr lang="en-US" dirty="0">
                <a:solidFill>
                  <a:srgbClr val="FFFF00"/>
                </a:solidFill>
              </a:rPr>
              <a:t>By the end of 1931, he moved on to more delicate sculptures which </a:t>
            </a:r>
            <a:r>
              <a:rPr lang="en-US" dirty="0" smtClean="0">
                <a:solidFill>
                  <a:srgbClr val="FFFF00"/>
                </a:solidFill>
              </a:rPr>
              <a:t>got </a:t>
            </a:r>
            <a:r>
              <a:rPr lang="en-US" dirty="0">
                <a:solidFill>
                  <a:srgbClr val="FFFF00"/>
                </a:solidFill>
              </a:rPr>
              <a:t>their motion from the </a:t>
            </a:r>
            <a:r>
              <a:rPr lang="en-US" dirty="0" smtClean="0">
                <a:solidFill>
                  <a:srgbClr val="FFFF00"/>
                </a:solidFill>
              </a:rPr>
              <a:t>breeze </a:t>
            </a:r>
            <a:r>
              <a:rPr lang="en-US" dirty="0">
                <a:solidFill>
                  <a:srgbClr val="FFFF00"/>
                </a:solidFill>
              </a:rPr>
              <a:t>in the room, using cutout shapes </a:t>
            </a:r>
            <a:r>
              <a:rPr lang="en-US" dirty="0" smtClean="0">
                <a:solidFill>
                  <a:srgbClr val="FFFF00"/>
                </a:solidFill>
              </a:rPr>
              <a:t>similar to natural </a:t>
            </a:r>
            <a:r>
              <a:rPr lang="en-US" dirty="0">
                <a:solidFill>
                  <a:srgbClr val="FFFF00"/>
                </a:solidFill>
              </a:rPr>
              <a:t>forms (birds, fish, falling leaves)</a:t>
            </a:r>
            <a:r>
              <a:rPr lang="en-US" dirty="0" smtClean="0">
                <a:solidFill>
                  <a:srgbClr val="FFFF00"/>
                </a:solidFill>
              </a:rPr>
              <a:t>. </a:t>
            </a:r>
            <a:r>
              <a:rPr lang="en-US" dirty="0">
                <a:solidFill>
                  <a:srgbClr val="FFFF00"/>
                </a:solidFill>
              </a:rPr>
              <a:t>Dating from 1932</a:t>
            </a:r>
            <a:r>
              <a:rPr lang="en-US" dirty="0" smtClean="0">
                <a:solidFill>
                  <a:srgbClr val="FFFF00"/>
                </a:solidFill>
              </a:rPr>
              <a:t>,his new sculptures were labeled “Mobiles” by </a:t>
            </a:r>
            <a:r>
              <a:rPr lang="en-US" dirty="0" smtClean="0">
                <a:solidFill>
                  <a:srgbClr val="FF0000"/>
                </a:solidFill>
              </a:rPr>
              <a:t>Marcel</a:t>
            </a:r>
            <a:r>
              <a:rPr lang="en-US" dirty="0" smtClean="0"/>
              <a:t> </a:t>
            </a:r>
            <a:r>
              <a:rPr lang="en-US" dirty="0" smtClean="0">
                <a:solidFill>
                  <a:srgbClr val="FF0000"/>
                </a:solidFill>
              </a:rPr>
              <a:t>Duchamp</a:t>
            </a:r>
            <a:r>
              <a:rPr lang="en-US" dirty="0" smtClean="0"/>
              <a:t>. </a:t>
            </a:r>
            <a:endParaRPr lang="en-US" dirty="0"/>
          </a:p>
        </p:txBody>
      </p:sp>
      <p:sp>
        <p:nvSpPr>
          <p:cNvPr id="7" name="TextBox 6"/>
          <p:cNvSpPr txBox="1"/>
          <p:nvPr/>
        </p:nvSpPr>
        <p:spPr>
          <a:xfrm>
            <a:off x="5811520" y="548640"/>
            <a:ext cx="2733040" cy="369332"/>
          </a:xfrm>
          <a:prstGeom prst="rect">
            <a:avLst/>
          </a:prstGeom>
          <a:noFill/>
        </p:spPr>
        <p:txBody>
          <a:bodyPr wrap="square" rtlCol="0">
            <a:spAutoFit/>
          </a:bodyPr>
          <a:lstStyle/>
          <a:p>
            <a:r>
              <a:rPr lang="en-US" dirty="0" smtClean="0">
                <a:solidFill>
                  <a:srgbClr val="FF0000"/>
                </a:solidFill>
              </a:rPr>
              <a:t>These are not your words</a:t>
            </a:r>
            <a:endParaRPr lang="en-US" dirty="0">
              <a:solidFill>
                <a:srgbClr val="FF0000"/>
              </a:solidFill>
            </a:endParaRPr>
          </a:p>
        </p:txBody>
      </p:sp>
    </p:spTree>
    <p:extLst>
      <p:ext uri="{BB962C8B-B14F-4D97-AF65-F5344CB8AC3E}">
        <p14:creationId xmlns="" xmlns:p14="http://schemas.microsoft.com/office/powerpoint/2010/main" val="3635481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stretch>
            <a:fillRect/>
          </a:stretch>
        </p:blipFill>
        <p:spPr>
          <a:xfrm>
            <a:off x="1" y="5334000"/>
            <a:ext cx="2034379" cy="1524000"/>
          </a:xfrm>
          <a:prstGeom prst="rect">
            <a:avLst/>
          </a:prstGeom>
        </p:spPr>
      </p:pic>
      <p:pic>
        <p:nvPicPr>
          <p:cNvPr id="8" name="Picture 7"/>
          <p:cNvPicPr>
            <a:picLocks noChangeAspect="1"/>
          </p:cNvPicPr>
          <p:nvPr/>
        </p:nvPicPr>
        <p:blipFill>
          <a:blip r:embed="rId3"/>
          <a:stretch>
            <a:fillRect/>
          </a:stretch>
        </p:blipFill>
        <p:spPr>
          <a:xfrm>
            <a:off x="7889085" y="5334000"/>
            <a:ext cx="1254915" cy="1524188"/>
          </a:xfrm>
          <a:prstGeom prst="rect">
            <a:avLst/>
          </a:prstGeom>
        </p:spPr>
      </p:pic>
      <p:sp>
        <p:nvSpPr>
          <p:cNvPr id="2" name="Content Placeholder 1"/>
          <p:cNvSpPr>
            <a:spLocks noGrp="1"/>
          </p:cNvSpPr>
          <p:nvPr>
            <p:ph sz="quarter" idx="13"/>
          </p:nvPr>
        </p:nvSpPr>
        <p:spPr/>
        <p:txBody>
          <a:bodyPr>
            <a:normAutofit lnSpcReduction="10000"/>
          </a:bodyPr>
          <a:lstStyle/>
          <a:p>
            <a:r>
              <a:rPr lang="en-US" dirty="0"/>
              <a:t>At the same time, Calder was also experimenting with self-supporting, static, abstract sculptures, dubbed "stabiles" by Arp in 1932 to differentiate them from mobiles. </a:t>
            </a:r>
            <a:r>
              <a:rPr lang="en-US" dirty="0" smtClean="0"/>
              <a:t>He </a:t>
            </a:r>
            <a:r>
              <a:rPr lang="en-US" dirty="0"/>
              <a:t>produced a number of works made largely of carved </a:t>
            </a:r>
            <a:r>
              <a:rPr lang="en-US" dirty="0" smtClean="0"/>
              <a:t>wood during WW2 due to lack of available metal. After the War he began to cut shapes from sheet metal into expressive forms and paint them in his signature colours. </a:t>
            </a:r>
          </a:p>
          <a:p>
            <a:r>
              <a:rPr lang="en-US" dirty="0"/>
              <a:t>His many projects from </a:t>
            </a:r>
            <a:r>
              <a:rPr lang="en-US" dirty="0" smtClean="0"/>
              <a:t>the late 20’s </a:t>
            </a:r>
            <a:r>
              <a:rPr lang="en-US" dirty="0"/>
              <a:t>include pen-and-ink line drawings of animals for a 1931 publication of Aesop’s fables. As Calder’s sculpture moved into the realm of pure </a:t>
            </a:r>
            <a:r>
              <a:rPr lang="en-US" dirty="0" smtClean="0"/>
              <a:t>idea </a:t>
            </a:r>
            <a:r>
              <a:rPr lang="en-US" dirty="0"/>
              <a:t>in the mid-1930s, so did his prints. The thin lines used to define figures in the earlier prints and drawings began </a:t>
            </a:r>
            <a:r>
              <a:rPr lang="en-US" dirty="0" smtClean="0"/>
              <a:t>defining </a:t>
            </a:r>
            <a:r>
              <a:rPr lang="en-US" dirty="0"/>
              <a:t>groups of geometric shapes, often in motion</a:t>
            </a:r>
            <a:r>
              <a:rPr lang="en-US" dirty="0" smtClean="0"/>
              <a:t>. From the 70’s- 80’s Calder began producing works for large companies like BMW where he was     commissioned to paint their vehicles, etc.</a:t>
            </a:r>
          </a:p>
        </p:txBody>
      </p:sp>
      <p:sp>
        <p:nvSpPr>
          <p:cNvPr id="3" name="Title 2"/>
          <p:cNvSpPr>
            <a:spLocks noGrp="1"/>
          </p:cNvSpPr>
          <p:nvPr>
            <p:ph type="title"/>
          </p:nvPr>
        </p:nvSpPr>
        <p:spPr/>
        <p:txBody>
          <a:bodyPr/>
          <a:lstStyle/>
          <a:p>
            <a:r>
              <a:rPr lang="en-US" dirty="0" smtClean="0"/>
              <a:t>Works</a:t>
            </a:r>
            <a:endParaRPr lang="en-US" dirty="0"/>
          </a:p>
        </p:txBody>
      </p:sp>
      <p:pic>
        <p:nvPicPr>
          <p:cNvPr id="6" name="Picture 5"/>
          <p:cNvPicPr>
            <a:picLocks noChangeAspect="1"/>
          </p:cNvPicPr>
          <p:nvPr/>
        </p:nvPicPr>
        <p:blipFill>
          <a:blip r:embed="rId4"/>
          <a:stretch>
            <a:fillRect/>
          </a:stretch>
        </p:blipFill>
        <p:spPr>
          <a:xfrm>
            <a:off x="6234685" y="186129"/>
            <a:ext cx="2855267" cy="1656055"/>
          </a:xfrm>
          <a:prstGeom prst="rect">
            <a:avLst/>
          </a:prstGeom>
        </p:spPr>
      </p:pic>
      <p:pic>
        <p:nvPicPr>
          <p:cNvPr id="7" name="Picture 6"/>
          <p:cNvPicPr>
            <a:picLocks noChangeAspect="1"/>
          </p:cNvPicPr>
          <p:nvPr/>
        </p:nvPicPr>
        <p:blipFill>
          <a:blip r:embed="rId5"/>
          <a:stretch>
            <a:fillRect/>
          </a:stretch>
        </p:blipFill>
        <p:spPr>
          <a:xfrm>
            <a:off x="162140" y="186129"/>
            <a:ext cx="1965746" cy="1834696"/>
          </a:xfrm>
          <a:prstGeom prst="rect">
            <a:avLst/>
          </a:prstGeom>
        </p:spPr>
      </p:pic>
    </p:spTree>
    <p:extLst>
      <p:ext uri="{BB962C8B-B14F-4D97-AF65-F5344CB8AC3E}">
        <p14:creationId xmlns="" xmlns:p14="http://schemas.microsoft.com/office/powerpoint/2010/main" val="3343909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7383945" y="5053777"/>
            <a:ext cx="1747927" cy="1613919"/>
          </a:xfrm>
          <a:prstGeom prst="rect">
            <a:avLst/>
          </a:prstGeom>
        </p:spPr>
      </p:pic>
      <p:pic>
        <p:nvPicPr>
          <p:cNvPr id="9" name="Picture 8"/>
          <p:cNvPicPr>
            <a:picLocks noChangeAspect="1"/>
          </p:cNvPicPr>
          <p:nvPr/>
        </p:nvPicPr>
        <p:blipFill>
          <a:blip r:embed="rId4"/>
          <a:stretch>
            <a:fillRect/>
          </a:stretch>
        </p:blipFill>
        <p:spPr>
          <a:xfrm>
            <a:off x="3931886" y="5569510"/>
            <a:ext cx="1518230" cy="1098186"/>
          </a:xfrm>
          <a:prstGeom prst="rect">
            <a:avLst/>
          </a:prstGeom>
        </p:spPr>
      </p:pic>
      <p:pic>
        <p:nvPicPr>
          <p:cNvPr id="10" name="Picture 9"/>
          <p:cNvPicPr>
            <a:picLocks noChangeAspect="1"/>
          </p:cNvPicPr>
          <p:nvPr/>
        </p:nvPicPr>
        <p:blipFill>
          <a:blip r:embed="rId5"/>
          <a:stretch>
            <a:fillRect/>
          </a:stretch>
        </p:blipFill>
        <p:spPr>
          <a:xfrm>
            <a:off x="120826" y="5090569"/>
            <a:ext cx="2004822" cy="1577127"/>
          </a:xfrm>
          <a:prstGeom prst="rect">
            <a:avLst/>
          </a:prstGeom>
        </p:spPr>
      </p:pic>
      <p:sp>
        <p:nvSpPr>
          <p:cNvPr id="2" name="Content Placeholder 1"/>
          <p:cNvSpPr>
            <a:spLocks noGrp="1"/>
          </p:cNvSpPr>
          <p:nvPr>
            <p:ph sz="quarter" idx="13"/>
          </p:nvPr>
        </p:nvSpPr>
        <p:spPr>
          <a:xfrm>
            <a:off x="457200" y="2088374"/>
            <a:ext cx="8229600" cy="4075176"/>
          </a:xfrm>
        </p:spPr>
        <p:txBody>
          <a:bodyPr/>
          <a:lstStyle/>
          <a:p>
            <a:r>
              <a:rPr lang="en-US" dirty="0"/>
              <a:t>In the 50’s Calder began focusing more on large sculptures such as .125 for </a:t>
            </a:r>
            <a:r>
              <a:rPr lang="en-US" dirty="0">
                <a:solidFill>
                  <a:srgbClr val="FF0000"/>
                </a:solidFill>
              </a:rPr>
              <a:t>JFK airport and La Spirale for UNESCO</a:t>
            </a:r>
            <a:r>
              <a:rPr lang="en-US" dirty="0"/>
              <a:t>. Most of his sculptures were manufactured by an external company who used Calder Made models to produce a scale sculpture. The operations were looked over by Calder and if necessary made changes to the final product. His Stabiles were usually made in Carbon Steel, while the mobiles were made in Aluminum and then </a:t>
            </a:r>
            <a:r>
              <a:rPr lang="en-US" dirty="0" smtClean="0"/>
              <a:t>painted</a:t>
            </a:r>
          </a:p>
          <a:p>
            <a:r>
              <a:rPr lang="en-US" dirty="0" smtClean="0"/>
              <a:t>Calder made around 1800 pieces of jewellery over his career, most as gifts. He used mostly brass </a:t>
            </a:r>
            <a:r>
              <a:rPr lang="en-US" dirty="0"/>
              <a:t>and steel, with bits of ceramic, wood and glass. Calder rarely used solder; when he needed to join strips of metal, he linked them with loops, bound them with snippets of wire or fashioned rivets</a:t>
            </a:r>
          </a:p>
        </p:txBody>
      </p:sp>
      <p:sp>
        <p:nvSpPr>
          <p:cNvPr id="3" name="Title 2"/>
          <p:cNvSpPr>
            <a:spLocks noGrp="1"/>
          </p:cNvSpPr>
          <p:nvPr>
            <p:ph type="title"/>
          </p:nvPr>
        </p:nvSpPr>
        <p:spPr/>
        <p:txBody>
          <a:bodyPr/>
          <a:lstStyle/>
          <a:p>
            <a:r>
              <a:rPr lang="en-US" dirty="0" smtClean="0"/>
              <a:t>Later Works</a:t>
            </a:r>
            <a:endParaRPr lang="en-US" dirty="0"/>
          </a:p>
        </p:txBody>
      </p:sp>
      <p:pic>
        <p:nvPicPr>
          <p:cNvPr id="6" name="Picture 5"/>
          <p:cNvPicPr>
            <a:picLocks noChangeAspect="1"/>
          </p:cNvPicPr>
          <p:nvPr/>
        </p:nvPicPr>
        <p:blipFill>
          <a:blip r:embed="rId6"/>
          <a:stretch>
            <a:fillRect/>
          </a:stretch>
        </p:blipFill>
        <p:spPr>
          <a:xfrm>
            <a:off x="120826" y="49382"/>
            <a:ext cx="2312702" cy="1971442"/>
          </a:xfrm>
          <a:prstGeom prst="rect">
            <a:avLst/>
          </a:prstGeom>
        </p:spPr>
      </p:pic>
      <p:pic>
        <p:nvPicPr>
          <p:cNvPr id="7" name="Picture 6"/>
          <p:cNvPicPr>
            <a:picLocks noChangeAspect="1"/>
          </p:cNvPicPr>
          <p:nvPr/>
        </p:nvPicPr>
        <p:blipFill>
          <a:blip r:embed="rId7"/>
          <a:stretch>
            <a:fillRect/>
          </a:stretch>
        </p:blipFill>
        <p:spPr>
          <a:xfrm>
            <a:off x="7073483" y="49382"/>
            <a:ext cx="1184426" cy="1971442"/>
          </a:xfrm>
          <a:prstGeom prst="rect">
            <a:avLst/>
          </a:prstGeom>
        </p:spPr>
      </p:pic>
      <p:sp>
        <p:nvSpPr>
          <p:cNvPr id="11" name="TextBox 10"/>
          <p:cNvSpPr txBox="1"/>
          <p:nvPr/>
        </p:nvSpPr>
        <p:spPr>
          <a:xfrm>
            <a:off x="2773680" y="1620714"/>
            <a:ext cx="3535680" cy="461665"/>
          </a:xfrm>
          <a:prstGeom prst="rect">
            <a:avLst/>
          </a:prstGeom>
          <a:noFill/>
        </p:spPr>
        <p:txBody>
          <a:bodyPr wrap="square" rtlCol="0">
            <a:spAutoFit/>
          </a:bodyPr>
          <a:lstStyle/>
          <a:p>
            <a:r>
              <a:rPr lang="en-US" sz="1200" dirty="0" smtClean="0">
                <a:solidFill>
                  <a:srgbClr val="FF0000"/>
                </a:solidFill>
              </a:rPr>
              <a:t>Its always best to have </a:t>
            </a:r>
            <a:r>
              <a:rPr lang="en-US" sz="1200" dirty="0" err="1" smtClean="0">
                <a:solidFill>
                  <a:srgbClr val="FF0000"/>
                </a:solidFill>
              </a:rPr>
              <a:t>picturess</a:t>
            </a:r>
            <a:r>
              <a:rPr lang="en-US" sz="1200" dirty="0" smtClean="0">
                <a:solidFill>
                  <a:srgbClr val="FF0000"/>
                </a:solidFill>
              </a:rPr>
              <a:t> of what you are trying to say , annotate them</a:t>
            </a:r>
            <a:endParaRPr lang="en-US" sz="1200" dirty="0">
              <a:solidFill>
                <a:srgbClr val="FF0000"/>
              </a:solidFill>
            </a:endParaRPr>
          </a:p>
        </p:txBody>
      </p:sp>
    </p:spTree>
    <p:extLst>
      <p:ext uri="{BB962C8B-B14F-4D97-AF65-F5344CB8AC3E}">
        <p14:creationId xmlns="" xmlns:p14="http://schemas.microsoft.com/office/powerpoint/2010/main" val="3789234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57200" y="3150293"/>
            <a:ext cx="4609664" cy="3565287"/>
          </a:xfrm>
          <a:prstGeom prst="rect">
            <a:avLst/>
          </a:prstGeom>
        </p:spPr>
      </p:pic>
      <p:sp>
        <p:nvSpPr>
          <p:cNvPr id="2" name="Content Placeholder 1"/>
          <p:cNvSpPr>
            <a:spLocks noGrp="1"/>
          </p:cNvSpPr>
          <p:nvPr>
            <p:ph sz="quarter" idx="13"/>
          </p:nvPr>
        </p:nvSpPr>
        <p:spPr/>
        <p:txBody>
          <a:bodyPr/>
          <a:lstStyle/>
          <a:p>
            <a:r>
              <a:rPr lang="en-US" dirty="0"/>
              <a:t>Cirque Calder is an artistic </a:t>
            </a:r>
            <a:r>
              <a:rPr lang="en-US" dirty="0" smtClean="0"/>
              <a:t>interpretation </a:t>
            </a:r>
            <a:r>
              <a:rPr lang="en-US" dirty="0"/>
              <a:t>of a circus created by </a:t>
            </a:r>
            <a:r>
              <a:rPr lang="en-US" dirty="0" smtClean="0"/>
              <a:t>Calder</a:t>
            </a:r>
            <a:r>
              <a:rPr lang="en-US" dirty="0"/>
              <a:t>. It involves wire </a:t>
            </a:r>
            <a:r>
              <a:rPr lang="en-US" dirty="0" smtClean="0"/>
              <a:t>dummies </a:t>
            </a:r>
            <a:r>
              <a:rPr lang="en-US" dirty="0"/>
              <a:t>rigged to perform the various functions </a:t>
            </a:r>
            <a:r>
              <a:rPr lang="en-US" dirty="0" smtClean="0"/>
              <a:t>of the circus entertainers they portray including contortionists, lion tamers and sword </a:t>
            </a:r>
            <a:r>
              <a:rPr lang="en-US" dirty="0"/>
              <a:t>eaters </a:t>
            </a:r>
            <a:r>
              <a:rPr lang="en-US" dirty="0" smtClean="0"/>
              <a:t> </a:t>
            </a:r>
            <a:r>
              <a:rPr lang="en-US" dirty="0"/>
              <a:t>The models are </a:t>
            </a:r>
            <a:r>
              <a:rPr lang="en-US" dirty="0" smtClean="0"/>
              <a:t>mostly made of items like wire </a:t>
            </a:r>
            <a:r>
              <a:rPr lang="en-US" dirty="0"/>
              <a:t>and wood. </a:t>
            </a:r>
            <a:r>
              <a:rPr lang="en-US" dirty="0" smtClean="0"/>
              <a:t>Calder </a:t>
            </a:r>
            <a:r>
              <a:rPr lang="en-US" dirty="0"/>
              <a:t>began improvising performances of this circus during his time in </a:t>
            </a:r>
            <a:r>
              <a:rPr lang="en-US" dirty="0" smtClean="0"/>
              <a:t>Paris and would </a:t>
            </a:r>
            <a:r>
              <a:rPr lang="en-US" dirty="0"/>
              <a:t>comment in French during the performance.</a:t>
            </a:r>
          </a:p>
        </p:txBody>
      </p:sp>
      <p:sp>
        <p:nvSpPr>
          <p:cNvPr id="3" name="Title 2"/>
          <p:cNvSpPr>
            <a:spLocks noGrp="1"/>
          </p:cNvSpPr>
          <p:nvPr>
            <p:ph type="title"/>
          </p:nvPr>
        </p:nvSpPr>
        <p:spPr/>
        <p:txBody>
          <a:bodyPr/>
          <a:lstStyle/>
          <a:p>
            <a:r>
              <a:rPr lang="en-US" dirty="0" smtClean="0"/>
              <a:t>Cirque Calder</a:t>
            </a:r>
            <a:endParaRPr lang="en-US" dirty="0"/>
          </a:p>
        </p:txBody>
      </p:sp>
      <p:pic>
        <p:nvPicPr>
          <p:cNvPr id="4" name="Picture 3"/>
          <p:cNvPicPr>
            <a:picLocks noChangeAspect="1"/>
          </p:cNvPicPr>
          <p:nvPr/>
        </p:nvPicPr>
        <p:blipFill>
          <a:blip r:embed="rId3"/>
          <a:stretch>
            <a:fillRect/>
          </a:stretch>
        </p:blipFill>
        <p:spPr>
          <a:xfrm>
            <a:off x="5553282" y="4032162"/>
            <a:ext cx="3390811" cy="2683418"/>
          </a:xfrm>
          <a:prstGeom prst="rect">
            <a:avLst/>
          </a:prstGeom>
        </p:spPr>
      </p:pic>
      <p:sp>
        <p:nvSpPr>
          <p:cNvPr id="7" name="TextBox 6"/>
          <p:cNvSpPr txBox="1"/>
          <p:nvPr/>
        </p:nvSpPr>
        <p:spPr>
          <a:xfrm>
            <a:off x="7000240" y="1209040"/>
            <a:ext cx="1686560" cy="923330"/>
          </a:xfrm>
          <a:prstGeom prst="rect">
            <a:avLst/>
          </a:prstGeom>
          <a:noFill/>
        </p:spPr>
        <p:txBody>
          <a:bodyPr wrap="square" rtlCol="0">
            <a:spAutoFit/>
          </a:bodyPr>
          <a:lstStyle/>
          <a:p>
            <a:r>
              <a:rPr lang="en-US" dirty="0" smtClean="0">
                <a:solidFill>
                  <a:srgbClr val="FF0000"/>
                </a:solidFill>
              </a:rPr>
              <a:t>What are your views about this work</a:t>
            </a:r>
            <a:endParaRPr lang="en-US" dirty="0">
              <a:solidFill>
                <a:srgbClr val="FF0000"/>
              </a:solidFill>
            </a:endParaRPr>
          </a:p>
        </p:txBody>
      </p:sp>
    </p:spTree>
    <p:extLst>
      <p:ext uri="{BB962C8B-B14F-4D97-AF65-F5344CB8AC3E}">
        <p14:creationId xmlns="" xmlns:p14="http://schemas.microsoft.com/office/powerpoint/2010/main" val="2304355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Poisson Volant or Flying Fish is one of Calder’s famous mobiles or mobile art works that were built. It was built in 1957 using sheet metal, wire and paints. Calder constructed the art work using the metal and the wire which was then strung so it may have mobility. It is painted in a deep black and the wire used is also black in colour and it piece measures 24” X 89”. </a:t>
            </a:r>
            <a:endParaRPr lang="en-US" dirty="0"/>
          </a:p>
        </p:txBody>
      </p:sp>
      <p:sp>
        <p:nvSpPr>
          <p:cNvPr id="3" name="Title 2"/>
          <p:cNvSpPr>
            <a:spLocks noGrp="1"/>
          </p:cNvSpPr>
          <p:nvPr>
            <p:ph type="title"/>
          </p:nvPr>
        </p:nvSpPr>
        <p:spPr/>
        <p:txBody>
          <a:bodyPr/>
          <a:lstStyle/>
          <a:p>
            <a:r>
              <a:rPr lang="en-US" dirty="0" smtClean="0"/>
              <a:t>Poisson Volant (Flying Fish)</a:t>
            </a:r>
            <a:endParaRPr lang="en-US" dirty="0"/>
          </a:p>
        </p:txBody>
      </p:sp>
      <p:pic>
        <p:nvPicPr>
          <p:cNvPr id="4" name="Picture 3"/>
          <p:cNvPicPr>
            <a:picLocks noChangeAspect="1"/>
          </p:cNvPicPr>
          <p:nvPr/>
        </p:nvPicPr>
        <p:blipFill>
          <a:blip r:embed="rId2"/>
          <a:stretch>
            <a:fillRect/>
          </a:stretch>
        </p:blipFill>
        <p:spPr>
          <a:xfrm>
            <a:off x="2514600" y="3886200"/>
            <a:ext cx="4114800" cy="2209800"/>
          </a:xfrm>
          <a:prstGeom prst="rect">
            <a:avLst/>
          </a:prstGeom>
        </p:spPr>
      </p:pic>
    </p:spTree>
    <p:extLst>
      <p:ext uri="{BB962C8B-B14F-4D97-AF65-F5344CB8AC3E}">
        <p14:creationId xmlns="" xmlns:p14="http://schemas.microsoft.com/office/powerpoint/2010/main" val="4254543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La Grande Vitesse is a monumental Stabile designed by Alexander Calder. It is </a:t>
            </a:r>
            <a:r>
              <a:rPr lang="en-US" dirty="0"/>
              <a:t>located on the large concrete plaza surrounding City Hall </a:t>
            </a:r>
            <a:r>
              <a:rPr lang="en-US" dirty="0" smtClean="0"/>
              <a:t>in </a:t>
            </a:r>
            <a:r>
              <a:rPr lang="en-US" dirty="0"/>
              <a:t>Grand Rapids, Michigan, United States</a:t>
            </a:r>
            <a:r>
              <a:rPr lang="en-US" dirty="0" smtClean="0"/>
              <a:t>. It was built in Tours, France and assembled on the plaza. The sculpture is 43 ft. tall, 50 ft. long and 30 ft. wide. It is painted in Red which was one of Calder’s signature colors. The name is French for “Great Swiftness” or “Grand Rapids”. </a:t>
            </a:r>
            <a:endParaRPr lang="en-US" dirty="0"/>
          </a:p>
        </p:txBody>
      </p:sp>
      <p:sp>
        <p:nvSpPr>
          <p:cNvPr id="3" name="Title 2"/>
          <p:cNvSpPr>
            <a:spLocks noGrp="1"/>
          </p:cNvSpPr>
          <p:nvPr>
            <p:ph type="title"/>
          </p:nvPr>
        </p:nvSpPr>
        <p:spPr/>
        <p:txBody>
          <a:bodyPr/>
          <a:lstStyle/>
          <a:p>
            <a:r>
              <a:rPr lang="en-US" dirty="0" smtClean="0"/>
              <a:t>La GRANDE VITESSE</a:t>
            </a:r>
            <a:endParaRPr lang="en-US" dirty="0"/>
          </a:p>
        </p:txBody>
      </p:sp>
      <p:pic>
        <p:nvPicPr>
          <p:cNvPr id="4" name="Picture 3"/>
          <p:cNvPicPr>
            <a:picLocks noChangeAspect="1"/>
          </p:cNvPicPr>
          <p:nvPr/>
        </p:nvPicPr>
        <p:blipFill>
          <a:blip r:embed="rId2"/>
          <a:stretch>
            <a:fillRect/>
          </a:stretch>
        </p:blipFill>
        <p:spPr>
          <a:xfrm>
            <a:off x="457200" y="4235492"/>
            <a:ext cx="3666720" cy="2178463"/>
          </a:xfrm>
          <a:prstGeom prst="rect">
            <a:avLst/>
          </a:prstGeom>
        </p:spPr>
      </p:pic>
      <p:pic>
        <p:nvPicPr>
          <p:cNvPr id="5" name="Picture 4"/>
          <p:cNvPicPr>
            <a:picLocks noChangeAspect="1"/>
          </p:cNvPicPr>
          <p:nvPr/>
        </p:nvPicPr>
        <p:blipFill>
          <a:blip r:embed="rId3"/>
          <a:stretch>
            <a:fillRect/>
          </a:stretch>
        </p:blipFill>
        <p:spPr>
          <a:xfrm>
            <a:off x="7012540" y="3615611"/>
            <a:ext cx="1989994" cy="2987484"/>
          </a:xfrm>
          <a:prstGeom prst="rect">
            <a:avLst/>
          </a:prstGeom>
        </p:spPr>
      </p:pic>
    </p:spTree>
    <p:extLst>
      <p:ext uri="{BB962C8B-B14F-4D97-AF65-F5344CB8AC3E}">
        <p14:creationId xmlns="" xmlns:p14="http://schemas.microsoft.com/office/powerpoint/2010/main" val="29886424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 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203</TotalTime>
  <Words>1264</Words>
  <Application>Microsoft Macintosh PowerPoint</Application>
  <PresentationFormat>On-screen Show (4:3)</PresentationFormat>
  <Paragraphs>35</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Black Tie</vt:lpstr>
      <vt:lpstr>Alexander Calder</vt:lpstr>
      <vt:lpstr>Life</vt:lpstr>
      <vt:lpstr>Studies and Work</vt:lpstr>
      <vt:lpstr>Early Work</vt:lpstr>
      <vt:lpstr>Works</vt:lpstr>
      <vt:lpstr>Later Works</vt:lpstr>
      <vt:lpstr>Cirque Calder</vt:lpstr>
      <vt:lpstr>Poisson Volant (Flying Fish)</vt:lpstr>
      <vt:lpstr>La GRANDE VITESSE</vt:lpstr>
      <vt:lpstr>Style</vt:lpstr>
    </vt:vector>
  </TitlesOfParts>
  <Company>Ecole Mondiale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Alexander Calder</dc:title>
  <dc:creator>Armaan Bhatia</dc:creator>
  <cp:lastModifiedBy>ksukhani</cp:lastModifiedBy>
  <cp:revision>22</cp:revision>
  <dcterms:created xsi:type="dcterms:W3CDTF">2011-11-12T16:42:16Z</dcterms:created>
  <dcterms:modified xsi:type="dcterms:W3CDTF">2011-12-02T03:53:44Z</dcterms:modified>
</cp:coreProperties>
</file>